
<file path=[Content_Types].xml><?xml version="1.0" encoding="utf-8"?>
<Types xmlns="http://schemas.openxmlformats.org/package/2006/content-types">
  <Default Extension="png" ContentType="image/png"/>
  <Default Extension="tmp" ContentType="image/j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307" r:id="rId7"/>
    <p:sldId id="300" r:id="rId8"/>
    <p:sldId id="301" r:id="rId9"/>
    <p:sldId id="263" r:id="rId10"/>
    <p:sldId id="306" r:id="rId11"/>
    <p:sldId id="295" r:id="rId12"/>
    <p:sldId id="308" r:id="rId13"/>
    <p:sldId id="303" r:id="rId14"/>
    <p:sldId id="304" r:id="rId15"/>
  </p:sldIdLst>
  <p:sldSz cx="9144000" cy="6858000" type="screen4x3"/>
  <p:notesSz cx="6954838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C17114A-BF8F-4BCF-8E2B-4350BF0D61EF}">
          <p14:sldIdLst>
            <p14:sldId id="256"/>
            <p14:sldId id="257"/>
            <p14:sldId id="258"/>
            <p14:sldId id="259"/>
            <p14:sldId id="260"/>
            <p14:sldId id="307"/>
            <p14:sldId id="300"/>
            <p14:sldId id="301"/>
            <p14:sldId id="263"/>
            <p14:sldId id="306"/>
            <p14:sldId id="295"/>
            <p14:sldId id="308"/>
          </p14:sldIdLst>
        </p14:section>
        <p14:section name="Untitled Section" id="{4CF8697A-3C77-40D2-8562-B4903FB13AD4}">
          <p14:sldIdLst>
            <p14:sldId id="303"/>
            <p14:sldId id="30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521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5" autoAdjust="0"/>
    <p:restoredTop sz="94670" autoAdjust="0"/>
  </p:normalViewPr>
  <p:slideViewPr>
    <p:cSldViewPr>
      <p:cViewPr>
        <p:scale>
          <a:sx n="73" d="100"/>
          <a:sy n="73" d="100"/>
        </p:scale>
        <p:origin x="-2748" y="-10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1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339" cy="46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3" tIns="46462" rIns="92923" bIns="46462" numCol="1" anchor="t" anchorCtr="0" compatLnSpc="1">
            <a:prstTxWarp prst="textNoShape">
              <a:avLst/>
            </a:prstTxWarp>
          </a:bodyPr>
          <a:lstStyle>
            <a:lvl1pPr defTabSz="928954" eaLnBrk="0" hangingPunct="0">
              <a:defRPr sz="12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41499" y="0"/>
            <a:ext cx="3013339" cy="46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3" tIns="46462" rIns="92923" bIns="46462" numCol="1" anchor="t" anchorCtr="0" compatLnSpc="1">
            <a:prstTxWarp prst="textNoShape">
              <a:avLst/>
            </a:prstTxWarp>
          </a:bodyPr>
          <a:lstStyle>
            <a:lvl1pPr algn="r" defTabSz="928954" eaLnBrk="0" hangingPunct="0">
              <a:defRPr sz="12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4282"/>
            <a:ext cx="3013339" cy="46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3" tIns="46462" rIns="92923" bIns="46462" numCol="1" anchor="b" anchorCtr="0" compatLnSpc="1">
            <a:prstTxWarp prst="textNoShape">
              <a:avLst/>
            </a:prstTxWarp>
          </a:bodyPr>
          <a:lstStyle>
            <a:lvl1pPr defTabSz="928954" eaLnBrk="0" hangingPunct="0">
              <a:defRPr sz="12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41499" y="8844282"/>
            <a:ext cx="3013339" cy="46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3" tIns="46462" rIns="92923" bIns="46462" numCol="1" anchor="b" anchorCtr="0" compatLnSpc="1">
            <a:prstTxWarp prst="textNoShape">
              <a:avLst/>
            </a:prstTxWarp>
          </a:bodyPr>
          <a:lstStyle>
            <a:lvl1pPr algn="r" defTabSz="928954" eaLnBrk="0" hangingPunct="0">
              <a:defRPr sz="1200" b="0">
                <a:latin typeface="Times New Roman" pitchFamily="18" charset="0"/>
              </a:defRPr>
            </a:lvl1pPr>
          </a:lstStyle>
          <a:p>
            <a:fld id="{C8B1ACCF-89FE-445B-A3A4-F674D008DF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17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339" cy="46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3" tIns="46462" rIns="92923" bIns="46462" numCol="1" anchor="t" anchorCtr="0" compatLnSpc="1">
            <a:prstTxWarp prst="textNoShape">
              <a:avLst/>
            </a:prstTxWarp>
          </a:bodyPr>
          <a:lstStyle>
            <a:lvl1pPr defTabSz="928954" eaLnBrk="0" hangingPunct="0">
              <a:defRPr sz="12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41499" y="0"/>
            <a:ext cx="3013339" cy="46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3" tIns="46462" rIns="92923" bIns="46462" numCol="1" anchor="t" anchorCtr="0" compatLnSpc="1">
            <a:prstTxWarp prst="textNoShape">
              <a:avLst/>
            </a:prstTxWarp>
          </a:bodyPr>
          <a:lstStyle>
            <a:lvl1pPr algn="r" defTabSz="928954" eaLnBrk="0" hangingPunct="0">
              <a:defRPr sz="12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98500"/>
            <a:ext cx="4652962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6571" y="4422142"/>
            <a:ext cx="5101698" cy="418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3" tIns="46462" rIns="92923" bIns="464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4282"/>
            <a:ext cx="3013339" cy="46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3" tIns="46462" rIns="92923" bIns="46462" numCol="1" anchor="b" anchorCtr="0" compatLnSpc="1">
            <a:prstTxWarp prst="textNoShape">
              <a:avLst/>
            </a:prstTxWarp>
          </a:bodyPr>
          <a:lstStyle>
            <a:lvl1pPr defTabSz="928954" eaLnBrk="0" hangingPunct="0">
              <a:defRPr sz="12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1499" y="8844282"/>
            <a:ext cx="3013339" cy="46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3" tIns="46462" rIns="92923" bIns="46462" numCol="1" anchor="b" anchorCtr="0" compatLnSpc="1">
            <a:prstTxWarp prst="textNoShape">
              <a:avLst/>
            </a:prstTxWarp>
          </a:bodyPr>
          <a:lstStyle>
            <a:lvl1pPr algn="r" defTabSz="928954" eaLnBrk="0" hangingPunct="0">
              <a:defRPr sz="1200" b="0">
                <a:latin typeface="Times New Roman" pitchFamily="18" charset="0"/>
              </a:defRPr>
            </a:lvl1pPr>
          </a:lstStyle>
          <a:p>
            <a:fld id="{E15D86F7-8969-440E-BEF0-A27F6FF6B7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22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D86F7-8969-440E-BEF0-A27F6FF6B7F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09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A2DE3-0A50-45DB-AE43-6A5F202826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4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42213-76CF-4672-85F2-31F543D279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36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A6207-26A1-4229-AC5B-DBCCCA6C94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0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1A00-3A91-4E76-8130-8178EE8067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96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1D3C-25A0-4CB6-B7EE-240C00045E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30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F1DB-FEFA-4AAE-AE19-8B4E07A6EC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4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33DEC-810B-4F49-8CDD-05097BF61C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9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EC4EB-572B-40F2-A4DF-FBD86F0A5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18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EDC9E-5305-4F55-9972-43BE31527F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22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1683C-C84B-4250-B242-1832C2CCE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56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837E-9ED7-44C0-9154-3D0015841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84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50A1-BE11-4691-BD9D-69E2D7354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2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18" Type="http://schemas.openxmlformats.org/officeDocument/2006/relationships/image" Target="../media/image38.jpeg"/><Relationship Id="rId3" Type="http://schemas.openxmlformats.org/officeDocument/2006/relationships/image" Target="../media/image23.jpeg"/><Relationship Id="rId21" Type="http://schemas.openxmlformats.org/officeDocument/2006/relationships/image" Target="../media/image41.jpe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jpe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23" Type="http://schemas.openxmlformats.org/officeDocument/2006/relationships/image" Target="../media/image43.pn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Relationship Id="rId22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mp"/><Relationship Id="rId13" Type="http://schemas.openxmlformats.org/officeDocument/2006/relationships/image" Target="../media/image52.jpeg"/><Relationship Id="rId18" Type="http://schemas.openxmlformats.org/officeDocument/2006/relationships/image" Target="../media/image56.tmp"/><Relationship Id="rId3" Type="http://schemas.microsoft.com/office/2007/relationships/hdphoto" Target="../media/hdphoto2.wdp"/><Relationship Id="rId21" Type="http://schemas.openxmlformats.org/officeDocument/2006/relationships/image" Target="../media/image59.jpeg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17" Type="http://schemas.openxmlformats.org/officeDocument/2006/relationships/image" Target="../media/image55.tmp"/><Relationship Id="rId2" Type="http://schemas.openxmlformats.org/officeDocument/2006/relationships/image" Target="../media/image4.png"/><Relationship Id="rId16" Type="http://schemas.microsoft.com/office/2007/relationships/hdphoto" Target="../media/hdphoto3.wdp"/><Relationship Id="rId20" Type="http://schemas.openxmlformats.org/officeDocument/2006/relationships/image" Target="../media/image58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50.jpeg"/><Relationship Id="rId5" Type="http://schemas.openxmlformats.org/officeDocument/2006/relationships/image" Target="../media/image45.jpeg"/><Relationship Id="rId15" Type="http://schemas.openxmlformats.org/officeDocument/2006/relationships/image" Target="../media/image54.png"/><Relationship Id="rId10" Type="http://schemas.openxmlformats.org/officeDocument/2006/relationships/image" Target="../media/image49.jpeg"/><Relationship Id="rId19" Type="http://schemas.openxmlformats.org/officeDocument/2006/relationships/image" Target="../media/image57.tmp"/><Relationship Id="rId4" Type="http://schemas.openxmlformats.org/officeDocument/2006/relationships/image" Target="../media/image44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microsoft.com/office/2007/relationships/hdphoto" Target="../media/hdphoto2.wdp"/><Relationship Id="rId7" Type="http://schemas.openxmlformats.org/officeDocument/2006/relationships/image" Target="../media/image63.jpe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4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jpe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60.jpeg"/><Relationship Id="rId9" Type="http://schemas.openxmlformats.org/officeDocument/2006/relationships/image" Target="../media/image2.png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m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m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2.wdp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19.png"/><Relationship Id="rId5" Type="http://schemas.openxmlformats.org/officeDocument/2006/relationships/image" Target="../media/image14.jpeg"/><Relationship Id="rId10" Type="http://schemas.openxmlformats.org/officeDocument/2006/relationships/image" Target="../media/image2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979" y="6545620"/>
            <a:ext cx="79017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1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NO.6, OLD P.P.AMMAN KOIL STREET</a:t>
            </a:r>
            <a:r>
              <a:rPr lang="en-US" sz="1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LORD </a:t>
            </a:r>
            <a:r>
              <a:rPr lang="en-US" sz="11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SIRINIVASA COLONY, PAMMAL, PALLAVARAM, </a:t>
            </a:r>
            <a:r>
              <a:rPr lang="en-US" sz="1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CHENNAI-600075</a:t>
            </a:r>
            <a:r>
              <a:rPr lang="en-US" sz="1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en-US" sz="1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392" y="3041073"/>
            <a:ext cx="38100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jrindustries16\AppData\Local\Temp\Rar$DI79.360\05-IRQS-NABCB(Q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19800"/>
            <a:ext cx="1322306" cy="802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16270" r="8443" b="23264"/>
          <a:stretch>
            <a:fillRect/>
          </a:stretch>
        </p:blipFill>
        <p:spPr bwMode="auto">
          <a:xfrm>
            <a:off x="1649480" y="3894632"/>
            <a:ext cx="1954382" cy="130427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0201" r="34088" b="14096"/>
          <a:stretch>
            <a:fillRect/>
          </a:stretch>
        </p:blipFill>
        <p:spPr bwMode="auto">
          <a:xfrm>
            <a:off x="178644" y="1750878"/>
            <a:ext cx="1152268" cy="111329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" t="19809" b="8241"/>
          <a:stretch>
            <a:fillRect/>
          </a:stretch>
        </p:blipFill>
        <p:spPr bwMode="auto">
          <a:xfrm>
            <a:off x="2315234" y="1776587"/>
            <a:ext cx="1321698" cy="10353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8" r="2290" b="13017"/>
          <a:stretch>
            <a:fillRect/>
          </a:stretch>
        </p:blipFill>
        <p:spPr bwMode="auto">
          <a:xfrm>
            <a:off x="3880472" y="5181223"/>
            <a:ext cx="1577003" cy="149118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8" r="5672" b="17101"/>
          <a:stretch>
            <a:fillRect/>
          </a:stretch>
        </p:blipFill>
        <p:spPr bwMode="auto">
          <a:xfrm>
            <a:off x="7300657" y="1776587"/>
            <a:ext cx="1772037" cy="166275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9" t="4855" r="18710" b="19975"/>
          <a:stretch>
            <a:fillRect/>
          </a:stretch>
        </p:blipFill>
        <p:spPr bwMode="auto">
          <a:xfrm>
            <a:off x="7304083" y="3586829"/>
            <a:ext cx="1772037" cy="1383061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73308" y="191441"/>
            <a:ext cx="6846113" cy="8379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982" tIns="41491" rIns="82982" bIns="41491">
            <a:spAutoFit/>
          </a:bodyPr>
          <a:lstStyle/>
          <a:p>
            <a:pPr algn="ctr">
              <a:defRPr/>
            </a:pPr>
            <a:r>
              <a:rPr lang="en-US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Some of Our Works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6140" y="32543803"/>
            <a:ext cx="12343751" cy="164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146" y="5202572"/>
            <a:ext cx="1772037" cy="146092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42" y="4645725"/>
            <a:ext cx="1452206" cy="2062084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bject 14"/>
          <p:cNvSpPr>
            <a:spLocks noChangeArrowheads="1"/>
          </p:cNvSpPr>
          <p:nvPr/>
        </p:nvSpPr>
        <p:spPr bwMode="auto">
          <a:xfrm>
            <a:off x="1421892" y="1709713"/>
            <a:ext cx="811668" cy="803924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15" name="object 15"/>
          <p:cNvSpPr>
            <a:spLocks noChangeArrowheads="1"/>
          </p:cNvSpPr>
          <p:nvPr/>
        </p:nvSpPr>
        <p:spPr bwMode="auto">
          <a:xfrm>
            <a:off x="1401960" y="2274534"/>
            <a:ext cx="825368" cy="998834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165" y="5232959"/>
            <a:ext cx="1480697" cy="1464594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42" y="2992000"/>
            <a:ext cx="1452207" cy="1588504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44" y="5361120"/>
            <a:ext cx="1610127" cy="1335314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2" name="Picture 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7" y="2980657"/>
            <a:ext cx="992368" cy="102518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3" name="Picture 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472" y="3480230"/>
            <a:ext cx="1577003" cy="154755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4" name="Picture 1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993" y="2871786"/>
            <a:ext cx="1230653" cy="92323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5" name="Picture 1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28126" y="3041836"/>
            <a:ext cx="799202" cy="80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6" name="Picture 1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80473" y="1737722"/>
            <a:ext cx="1577002" cy="167127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8" name="Picture 1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42" y="1776587"/>
            <a:ext cx="1452206" cy="112090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0626" y="1289448"/>
            <a:ext cx="3354574" cy="29923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82982" tIns="41491" rIns="82982" bIns="41491">
            <a:spAutoFit/>
          </a:bodyPr>
          <a:lstStyle/>
          <a:p>
            <a:pPr algn="ctr"/>
            <a:r>
              <a:rPr lang="en-US" altLang="en-US" sz="1400" i="1" dirty="0">
                <a:ln w="1905"/>
                <a:solidFill>
                  <a:srgbClr val="583FE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Calibri" pitchFamily="34" charset="0"/>
              </a:rPr>
              <a:t>FLANGE , BUSH,CAP &amp;COVER         </a:t>
            </a:r>
            <a:endParaRPr lang="en-US" sz="1400" i="1" dirty="0">
              <a:ln w="1905"/>
              <a:solidFill>
                <a:srgbClr val="583FEB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776648" y="1227892"/>
            <a:ext cx="1439432" cy="42234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82982" tIns="41491" rIns="82982" bIns="41491">
            <a:spAutoFit/>
          </a:bodyPr>
          <a:lstStyle/>
          <a:p>
            <a:pPr algn="ctr"/>
            <a:r>
              <a:rPr lang="en-US" sz="1100" i="1" dirty="0">
                <a:ln w="1905"/>
                <a:solidFill>
                  <a:srgbClr val="583FE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SPACER,WASHER &amp; SPANNER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444897" y="1148948"/>
            <a:ext cx="1715308" cy="51468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82982" tIns="41491" rIns="82982" bIns="41491">
            <a:spAutoFit/>
          </a:bodyPr>
          <a:lstStyle/>
          <a:p>
            <a:pPr algn="ctr"/>
            <a:r>
              <a:rPr lang="en-US" sz="1400" i="1" dirty="0">
                <a:ln w="1905"/>
                <a:solidFill>
                  <a:srgbClr val="583FE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BAR, PIN , ROD &amp; DROP BAR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332447" y="1274644"/>
            <a:ext cx="1715308" cy="29923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82982" tIns="41491" rIns="82982" bIns="41491">
            <a:spAutoFit/>
          </a:bodyPr>
          <a:lstStyle/>
          <a:p>
            <a:pPr algn="ctr"/>
            <a:r>
              <a:rPr lang="en-US" sz="1400" i="1" dirty="0">
                <a:ln w="1905"/>
                <a:solidFill>
                  <a:srgbClr val="583FE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BONNET</a:t>
            </a:r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62625" y="4097714"/>
            <a:ext cx="1039335" cy="1131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32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613"/>
                    </a14:imgEffect>
                    <a14:imgEffect>
                      <a14:brightnessContrast bright="33000" contrast="-46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13333"/>
          <a:stretch/>
        </p:blipFill>
        <p:spPr>
          <a:xfrm rot="16200000">
            <a:off x="2427988" y="1348248"/>
            <a:ext cx="1766754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4074" r="22500" b="-4074"/>
          <a:stretch/>
        </p:blipFill>
        <p:spPr>
          <a:xfrm rot="16200000">
            <a:off x="3703259" y="1534876"/>
            <a:ext cx="1470660" cy="769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02" y="6128041"/>
            <a:ext cx="877784" cy="6945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bject 6"/>
          <p:cNvSpPr>
            <a:spLocks noChangeArrowheads="1"/>
          </p:cNvSpPr>
          <p:nvPr/>
        </p:nvSpPr>
        <p:spPr bwMode="auto">
          <a:xfrm rot="5400000">
            <a:off x="1192996" y="1252911"/>
            <a:ext cx="2022666" cy="1071071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85800" y="8308"/>
            <a:ext cx="7848600" cy="6993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982" tIns="41491" rIns="82982" bIns="41491">
            <a:spAutoFit/>
          </a:bodyPr>
          <a:lstStyle/>
          <a:p>
            <a:pPr algn="ctr">
              <a:defRPr/>
            </a:pPr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Some of Our Works</a:t>
            </a:r>
          </a:p>
        </p:txBody>
      </p:sp>
      <p:pic>
        <p:nvPicPr>
          <p:cNvPr id="10" name="Picture 9"/>
          <p:cNvPicPr/>
          <p:nvPr/>
        </p:nvPicPr>
        <p:blipFill>
          <a:blip r:embed="rId8"/>
          <a:stretch>
            <a:fillRect/>
          </a:stretch>
        </p:blipFill>
        <p:spPr>
          <a:xfrm>
            <a:off x="6781800" y="1051611"/>
            <a:ext cx="1934194" cy="1511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C:\Users\jrindustries16\AppData\Local\Microsoft\Windows\Temporary Internet Files\Content.Word\thumbnailPOSTTTTT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463" y="2775829"/>
            <a:ext cx="6046531" cy="602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C:\Users\jrindustries16\AppData\Local\Microsoft\Windows\Temporary Internet Files\Content.Word\ASDA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460" y="1184416"/>
            <a:ext cx="1752600" cy="1532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C:\Users\jrindustries16\AppData\Local\Microsoft\Windows\Temporary Internet Files\Content.Word\thumbnail22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1" y="3603760"/>
            <a:ext cx="1264920" cy="1303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C:\Users\jrindustries16\AppData\Local\Microsoft\Windows\Temporary Internet Files\Content.Word\thumbnail333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8" y="5164378"/>
            <a:ext cx="1211583" cy="1420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 descr="C:\Users\jrindustries16\AppData\Local\Microsoft\Windows\Temporary Internet Files\Content.Word\09fd726b-d3f9-47f2-9076-505b71e50ed6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549" y="3619000"/>
            <a:ext cx="1257316" cy="1166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C:\Users\jrindustries16\AppData\Local\Microsoft\Windows\Temporary Internet Files\Content.Word\index10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79" y="5144769"/>
            <a:ext cx="808657" cy="14179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/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008630" y="3823894"/>
            <a:ext cx="1602740" cy="10971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57" y="3510929"/>
            <a:ext cx="3987800" cy="163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/>
          <p:cNvPicPr/>
          <p:nvPr/>
        </p:nvPicPr>
        <p:blipFill>
          <a:blip r:embed="rId18"/>
          <a:stretch>
            <a:fillRect/>
          </a:stretch>
        </p:blipFill>
        <p:spPr>
          <a:xfrm>
            <a:off x="2961326" y="5377733"/>
            <a:ext cx="1697347" cy="1335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4906" y="5216558"/>
            <a:ext cx="1339251" cy="1623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/>
          <p:cNvPicPr/>
          <p:nvPr/>
        </p:nvPicPr>
        <p:blipFill>
          <a:blip r:embed="rId20"/>
          <a:stretch>
            <a:fillRect/>
          </a:stretch>
        </p:blipFill>
        <p:spPr>
          <a:xfrm>
            <a:off x="6895457" y="5291880"/>
            <a:ext cx="1676400" cy="1472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1" y="1051611"/>
            <a:ext cx="1549132" cy="228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3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613"/>
                    </a14:imgEffect>
                    <a14:imgEffect>
                      <a14:brightnessContrast bright="33000" contrast="-46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8333" b="5555"/>
          <a:stretch/>
        </p:blipFill>
        <p:spPr>
          <a:xfrm>
            <a:off x="2081350" y="4895575"/>
            <a:ext cx="1529698" cy="13726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6" t="17778" r="20371" b="11111"/>
          <a:stretch/>
        </p:blipFill>
        <p:spPr>
          <a:xfrm rot="16200000">
            <a:off x="4748392" y="4804729"/>
            <a:ext cx="1652135" cy="1928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-371" r="5000" b="10000"/>
          <a:stretch/>
        </p:blipFill>
        <p:spPr>
          <a:xfrm>
            <a:off x="6790634" y="4895574"/>
            <a:ext cx="1920238" cy="1616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4" r="11667" b="30741"/>
          <a:stretch/>
        </p:blipFill>
        <p:spPr>
          <a:xfrm rot="5400000" flipV="1">
            <a:off x="-631994" y="1802240"/>
            <a:ext cx="1815252" cy="41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jrindustries16\Desktop\j.r.industries\knob-assy-500x5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72" y="1100114"/>
            <a:ext cx="1119068" cy="874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02" y="6128041"/>
            <a:ext cx="877784" cy="6945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201983"/>
            <a:ext cx="7848600" cy="6993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982" tIns="41491" rIns="82982" bIns="41491">
            <a:spAutoFit/>
          </a:bodyPr>
          <a:lstStyle/>
          <a:p>
            <a:pPr algn="ctr">
              <a:defRPr/>
            </a:pPr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Some of Our Works</a:t>
            </a:r>
          </a:p>
        </p:txBody>
      </p:sp>
      <p:sp>
        <p:nvSpPr>
          <p:cNvPr id="14" name="object 4"/>
          <p:cNvSpPr>
            <a:spLocks noChangeArrowheads="1"/>
          </p:cNvSpPr>
          <p:nvPr/>
        </p:nvSpPr>
        <p:spPr bwMode="auto">
          <a:xfrm>
            <a:off x="372387" y="4012475"/>
            <a:ext cx="1608814" cy="2462855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15" name="object 5"/>
          <p:cNvSpPr>
            <a:spLocks noChangeArrowheads="1"/>
          </p:cNvSpPr>
          <p:nvPr/>
        </p:nvSpPr>
        <p:spPr bwMode="auto">
          <a:xfrm>
            <a:off x="1981201" y="972266"/>
            <a:ext cx="1943100" cy="194310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16" name="object 11"/>
          <p:cNvSpPr>
            <a:spLocks noChangeArrowheads="1"/>
          </p:cNvSpPr>
          <p:nvPr/>
        </p:nvSpPr>
        <p:spPr bwMode="auto">
          <a:xfrm>
            <a:off x="1920074" y="2610381"/>
            <a:ext cx="1956752" cy="1965483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17" name="object 13"/>
          <p:cNvSpPr>
            <a:spLocks noChangeArrowheads="1"/>
          </p:cNvSpPr>
          <p:nvPr/>
        </p:nvSpPr>
        <p:spPr bwMode="auto">
          <a:xfrm>
            <a:off x="517892" y="2385614"/>
            <a:ext cx="1317803" cy="1531151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18" name="object 9"/>
          <p:cNvSpPr>
            <a:spLocks noChangeArrowheads="1"/>
          </p:cNvSpPr>
          <p:nvPr/>
        </p:nvSpPr>
        <p:spPr bwMode="auto">
          <a:xfrm>
            <a:off x="3601999" y="4012475"/>
            <a:ext cx="1566862" cy="2597943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19" name="object 12"/>
          <p:cNvSpPr>
            <a:spLocks noChangeArrowheads="1"/>
          </p:cNvSpPr>
          <p:nvPr/>
        </p:nvSpPr>
        <p:spPr bwMode="auto">
          <a:xfrm>
            <a:off x="-203825" y="3894908"/>
            <a:ext cx="939800" cy="2406650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20" name="object 10"/>
          <p:cNvSpPr>
            <a:spLocks noChangeArrowheads="1"/>
          </p:cNvSpPr>
          <p:nvPr/>
        </p:nvSpPr>
        <p:spPr bwMode="auto">
          <a:xfrm>
            <a:off x="3587959" y="2394323"/>
            <a:ext cx="942857" cy="1560710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21" name="object 8"/>
          <p:cNvSpPr>
            <a:spLocks noChangeArrowheads="1"/>
          </p:cNvSpPr>
          <p:nvPr/>
        </p:nvSpPr>
        <p:spPr bwMode="auto">
          <a:xfrm>
            <a:off x="3200400" y="4567990"/>
            <a:ext cx="1260475" cy="2139950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19" y="1322624"/>
            <a:ext cx="4248150" cy="347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20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/>
          <p:cNvSpPr txBox="1">
            <a:spLocks noChangeArrowheads="1"/>
          </p:cNvSpPr>
          <p:nvPr/>
        </p:nvSpPr>
        <p:spPr bwMode="auto">
          <a:xfrm>
            <a:off x="1878225" y="1371600"/>
            <a:ext cx="472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aramond" pitchFamily="18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aramond" pitchFamily="18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aramond" pitchFamily="18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aramond" pitchFamily="18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aramond" pitchFamily="18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aramond" pitchFamily="18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aramond" pitchFamily="18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aramond" pitchFamily="18" charset="0"/>
              </a:defRPr>
            </a:lvl9pPr>
          </a:lstStyle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Contacts 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9" name="Rectangle 9"/>
          <p:cNvSpPr txBox="1">
            <a:spLocks noChangeArrowheads="1"/>
          </p:cNvSpPr>
          <p:nvPr/>
        </p:nvSpPr>
        <p:spPr bwMode="auto">
          <a:xfrm>
            <a:off x="1066800" y="2728033"/>
            <a:ext cx="6652050" cy="2500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rgbClr val="000000"/>
              </a:buClr>
              <a:buFontTx/>
              <a:buNone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Garamond" pitchFamily="18" charset="0"/>
              <a:buChar char="−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Garamond" pitchFamily="18" charset="0"/>
              <a:buChar char="−"/>
              <a:defRPr sz="16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dirty="0" smtClean="0"/>
              <a:t> 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Mr. K. </a:t>
            </a:r>
            <a:r>
              <a:rPr lang="en-US" b="1" dirty="0" smtClean="0">
                <a:latin typeface="Aharoni" pitchFamily="2" charset="-79"/>
                <a:cs typeface="Aharoni" pitchFamily="2" charset="-79"/>
              </a:rPr>
              <a:t>John Rose  </a:t>
            </a:r>
            <a:r>
              <a:rPr lang="en-US" dirty="0" smtClean="0"/>
              <a:t>-  +91 9444274586</a:t>
            </a:r>
          </a:p>
          <a:p>
            <a:r>
              <a:rPr lang="en-US" dirty="0" smtClean="0"/>
              <a:t> 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Mr. J. </a:t>
            </a:r>
            <a:r>
              <a:rPr lang="en-US" b="1" dirty="0" smtClean="0">
                <a:latin typeface="Aharoni" pitchFamily="2" charset="-79"/>
                <a:cs typeface="Aharoni" pitchFamily="2" charset="-79"/>
              </a:rPr>
              <a:t>Milton John </a:t>
            </a:r>
            <a:r>
              <a:rPr lang="en-US" dirty="0" smtClean="0"/>
              <a:t>- +91 9840898305 </a:t>
            </a:r>
          </a:p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Office</a:t>
            </a:r>
            <a:r>
              <a:rPr lang="en-US" dirty="0" smtClean="0"/>
              <a:t> - 044 -  224106010 </a:t>
            </a:r>
          </a:p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Mail-id</a:t>
            </a:r>
            <a:r>
              <a:rPr lang="en-US" b="1" dirty="0" smtClean="0"/>
              <a:t> </a:t>
            </a:r>
            <a:r>
              <a:rPr lang="en-US" dirty="0" smtClean="0"/>
              <a:t>– jrindustries16@yahoo.co.in</a:t>
            </a:r>
            <a:endParaRPr lang="en-US" dirty="0"/>
          </a:p>
        </p:txBody>
      </p:sp>
      <p:pic>
        <p:nvPicPr>
          <p:cNvPr id="26" name="Picture 2" descr="Image result for contact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98" y="2895600"/>
            <a:ext cx="304799" cy="3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contact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52" y="3505200"/>
            <a:ext cx="304799" cy="3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Image result for telephone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98" y="4191000"/>
            <a:ext cx="316491" cy="25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Image result for email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52" y="486753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02" y="6128041"/>
            <a:ext cx="877784" cy="694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112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/>
          <p:cNvSpPr txBox="1">
            <a:spLocks noChangeArrowheads="1"/>
          </p:cNvSpPr>
          <p:nvPr/>
        </p:nvSpPr>
        <p:spPr bwMode="auto">
          <a:xfrm>
            <a:off x="1752600" y="2697678"/>
            <a:ext cx="472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OffAxis1Right"/>
            <a:lightRig rig="threePt" dir="t"/>
          </a:scene3d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aramond" pitchFamily="18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aramond" pitchFamily="18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aramond" pitchFamily="18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aramond" pitchFamily="18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aramond" pitchFamily="18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aramond" pitchFamily="18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aramond" pitchFamily="18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aramond" pitchFamily="18" charset="0"/>
              </a:defRPr>
            </a:lvl9pPr>
          </a:lstStyle>
          <a:p>
            <a:pPr algn="ctr"/>
            <a:r>
              <a:rPr lang="en-US" sz="66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THANK YOU</a:t>
            </a:r>
            <a:endParaRPr lang="en-US" sz="6600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0" name="Picture 2" descr="Image result for ink feather pen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00200"/>
            <a:ext cx="111745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02" y="6128041"/>
            <a:ext cx="877784" cy="694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9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613"/>
                    </a14:imgEffect>
                    <a14:imgEffect>
                      <a14:brightnessContrast bright="33000" contrast="-46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848600" cy="117316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 Few Words About 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131" name="Rectangle 11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8305800" cy="518160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b="1" dirty="0" smtClean="0"/>
              <a:t>JR Industries </a:t>
            </a:r>
            <a:r>
              <a:rPr lang="en-US" b="1" dirty="0"/>
              <a:t>is basically </a:t>
            </a:r>
            <a:r>
              <a:rPr lang="en-US" b="1" dirty="0" smtClean="0"/>
              <a:t>a full-fledged CNC Machine Shop with conventional setup. We are doing service for Caterpillar for more than 25 Years. </a:t>
            </a:r>
          </a:p>
          <a:p>
            <a:pPr algn="just"/>
            <a:endParaRPr lang="en-US" b="1" dirty="0" smtClean="0"/>
          </a:p>
          <a:p>
            <a:pPr algn="just"/>
            <a:r>
              <a:rPr lang="en-US" b="1" dirty="0" smtClean="0"/>
              <a:t>Initially, we started with Caterpillar for Job work and now we are full-fledged one stop shop for Rods, Pins, Hinge, Clevis, Bars, Plate, Piston, Block, Flange, Washer, Cylinder, 2D &amp; 3D Precision Machining.</a:t>
            </a:r>
          </a:p>
          <a:p>
            <a:pPr algn="just"/>
            <a:endParaRPr lang="en-US" b="1" dirty="0" smtClean="0"/>
          </a:p>
          <a:p>
            <a:pPr algn="just"/>
            <a:r>
              <a:rPr lang="en-US" b="1" dirty="0" smtClean="0"/>
              <a:t>We </a:t>
            </a:r>
            <a:r>
              <a:rPr lang="en-US" b="1" dirty="0"/>
              <a:t>have full-fledged Tool Room </a:t>
            </a:r>
            <a:r>
              <a:rPr lang="en-US" b="1" dirty="0" smtClean="0"/>
              <a:t>for Jigs &amp; Fixture for our own use.</a:t>
            </a:r>
          </a:p>
          <a:p>
            <a:pPr algn="just"/>
            <a:endParaRPr lang="en-US" b="1" dirty="0"/>
          </a:p>
          <a:p>
            <a:pPr algn="just"/>
            <a:r>
              <a:rPr lang="en-US" b="1" dirty="0"/>
              <a:t>Our company </a:t>
            </a:r>
            <a:r>
              <a:rPr lang="en-US" b="1" dirty="0" smtClean="0"/>
              <a:t>caters </a:t>
            </a:r>
            <a:r>
              <a:rPr lang="en-US" b="1" dirty="0"/>
              <a:t>local customer needs and provide better </a:t>
            </a:r>
            <a:r>
              <a:rPr lang="en-US" b="1" dirty="0" smtClean="0"/>
              <a:t>service.</a:t>
            </a:r>
            <a:endParaRPr lang="en-US" b="1" dirty="0"/>
          </a:p>
        </p:txBody>
      </p:sp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02" y="6128041"/>
            <a:ext cx="877784" cy="694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6" name="Rectangle 12"/>
          <p:cNvSpPr>
            <a:spLocks noGrp="1" noChangeArrowheads="1"/>
          </p:cNvSpPr>
          <p:nvPr>
            <p:ph type="title"/>
          </p:nvPr>
        </p:nvSpPr>
        <p:spPr>
          <a:xfrm>
            <a:off x="381000" y="19792"/>
            <a:ext cx="7848600" cy="1173162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Our </a:t>
            </a:r>
            <a:r>
              <a:rPr lang="en-US" b="1" dirty="0" smtClean="0">
                <a:solidFill>
                  <a:srgbClr val="FF0000"/>
                </a:solidFill>
              </a:rPr>
              <a:t>Vision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157" name="Rectangle 13"/>
          <p:cNvSpPr>
            <a:spLocks noGrp="1" noChangeArrowheads="1"/>
          </p:cNvSpPr>
          <p:nvPr>
            <p:ph idx="1"/>
          </p:nvPr>
        </p:nvSpPr>
        <p:spPr>
          <a:xfrm>
            <a:off x="978332" y="1447800"/>
            <a:ext cx="7315200" cy="4525963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/>
              <a:t>We at </a:t>
            </a:r>
            <a:r>
              <a:rPr lang="en-US" sz="2800" b="1" dirty="0" smtClean="0"/>
              <a:t>JR Industries, </a:t>
            </a:r>
            <a:r>
              <a:rPr lang="en-US" sz="2800" b="1" dirty="0"/>
              <a:t>are committed to achieve the Total Customer Satisfaction through Understanding &amp; fulfilling the customer requirements, Continual Improvements in all process, Involvement of all employees in every activities </a:t>
            </a:r>
            <a:r>
              <a:rPr lang="en-US" sz="2800" b="1" dirty="0" smtClean="0"/>
              <a:t>&amp; Personal Health and </a:t>
            </a:r>
            <a:r>
              <a:rPr lang="en-US" sz="2800" b="1" dirty="0"/>
              <a:t>maintaining safe &amp; Green </a:t>
            </a:r>
            <a:r>
              <a:rPr lang="en-US" sz="2800" b="1" dirty="0" smtClean="0"/>
              <a:t>work place environment. </a:t>
            </a:r>
            <a:endParaRPr lang="en-US" sz="2800" b="1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02" y="6128041"/>
            <a:ext cx="877784" cy="694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0" name="Rectangle 12"/>
          <p:cNvSpPr>
            <a:spLocks noGrp="1" noChangeArrowheads="1"/>
          </p:cNvSpPr>
          <p:nvPr>
            <p:ph type="title"/>
          </p:nvPr>
        </p:nvSpPr>
        <p:spPr>
          <a:xfrm>
            <a:off x="1143000" y="-76200"/>
            <a:ext cx="7848600" cy="117316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Our </a:t>
            </a:r>
            <a:r>
              <a:rPr lang="en-US" b="1" dirty="0" smtClean="0">
                <a:solidFill>
                  <a:srgbClr val="FF0000"/>
                </a:solidFill>
              </a:rPr>
              <a:t>Services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181" name="Rectangle 1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b="1" dirty="0"/>
              <a:t>We are dedicated to serve our customer </a:t>
            </a:r>
            <a:r>
              <a:rPr lang="en-US" sz="2800" b="1" dirty="0" smtClean="0"/>
              <a:t>24x7 throughout </a:t>
            </a:r>
            <a:r>
              <a:rPr lang="en-US" sz="2800" b="1" dirty="0"/>
              <a:t>the </a:t>
            </a:r>
            <a:r>
              <a:rPr lang="en-US" sz="2800" b="1" dirty="0" smtClean="0"/>
              <a:t>year. </a:t>
            </a:r>
            <a:r>
              <a:rPr lang="en-US" sz="2800" b="1" dirty="0"/>
              <a:t>We have state of the art </a:t>
            </a:r>
            <a:r>
              <a:rPr lang="en-US" sz="2800" b="1" dirty="0" smtClean="0"/>
              <a:t>CAD and </a:t>
            </a:r>
            <a:r>
              <a:rPr lang="en-US" sz="2800" b="1" dirty="0"/>
              <a:t>CAM division with latest software’s to execute every assignment properly with Technical support wherever required. </a:t>
            </a:r>
          </a:p>
        </p:txBody>
      </p:sp>
      <p:pic>
        <p:nvPicPr>
          <p:cNvPr id="15362" name="Picture 2" descr="Image result for 24/7 WORK SERVICE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4724400"/>
            <a:ext cx="3276600" cy="139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02" y="6128041"/>
            <a:ext cx="877784" cy="69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jrindustries16\AppData\Local\Temp\Rar$DI79.360\05-IRQS-NABCB(Q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3429000" cy="23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613"/>
                    </a14:imgEffect>
                    <a14:imgEffect>
                      <a14:brightnessContrast bright="33000" contrast="-46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Rectangle 12"/>
          <p:cNvSpPr>
            <a:spLocks noGrp="1" noChangeArrowheads="1"/>
          </p:cNvSpPr>
          <p:nvPr>
            <p:ph type="title"/>
          </p:nvPr>
        </p:nvSpPr>
        <p:spPr>
          <a:xfrm>
            <a:off x="647700" y="-348410"/>
            <a:ext cx="7848600" cy="117316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Infrastructure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205" name="Rectangle 13"/>
          <p:cNvSpPr>
            <a:spLocks noGrp="1" noChangeArrowheads="1"/>
          </p:cNvSpPr>
          <p:nvPr>
            <p:ph idx="1"/>
          </p:nvPr>
        </p:nvSpPr>
        <p:spPr>
          <a:xfrm>
            <a:off x="62346" y="838200"/>
            <a:ext cx="4483924" cy="5716026"/>
          </a:xfrm>
          <a:effectLst>
            <a:glow rad="127000">
              <a:schemeClr val="accent1">
                <a:alpha val="0"/>
              </a:schemeClr>
            </a:glow>
          </a:effectLst>
        </p:spPr>
        <p:txBody>
          <a:bodyPr>
            <a:noAutofit/>
          </a:bodyPr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JR Industries was established in the year 1995 and renewed during the year 2013 with a factory area of 12000 Sq. Ft. </a:t>
            </a:r>
          </a:p>
          <a:p>
            <a:pPr algn="just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Smart working Environment equipped with advanced process flow systems with skilled worker to satisfy our job needs.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21" y="1088258"/>
            <a:ext cx="4043521" cy="2645541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00799"/>
            <a:ext cx="696686" cy="421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6"/>
          <a:stretch>
            <a:fillRect/>
          </a:stretch>
        </p:blipFill>
        <p:spPr>
          <a:xfrm>
            <a:off x="4763021" y="3642358"/>
            <a:ext cx="4043521" cy="2606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613"/>
                    </a14:imgEffect>
                    <a14:imgEffect>
                      <a14:brightnessContrast bright="33000" contrast="-46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Rectangle 12"/>
          <p:cNvSpPr>
            <a:spLocks noGrp="1" noChangeArrowheads="1"/>
          </p:cNvSpPr>
          <p:nvPr>
            <p:ph type="title"/>
          </p:nvPr>
        </p:nvSpPr>
        <p:spPr>
          <a:xfrm>
            <a:off x="647700" y="-348410"/>
            <a:ext cx="7848600" cy="117316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Infrastructure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205" name="Rectangle 13"/>
          <p:cNvSpPr>
            <a:spLocks noGrp="1" noChangeArrowheads="1"/>
          </p:cNvSpPr>
          <p:nvPr>
            <p:ph idx="1"/>
          </p:nvPr>
        </p:nvSpPr>
        <p:spPr>
          <a:xfrm>
            <a:off x="101449" y="1200150"/>
            <a:ext cx="3798124" cy="5716026"/>
          </a:xfrm>
          <a:effectLst>
            <a:glow rad="127000">
              <a:schemeClr val="accent1">
                <a:alpha val="0"/>
              </a:schemeClr>
            </a:glow>
          </a:effectLst>
        </p:spPr>
        <p:txBody>
          <a:bodyPr>
            <a:noAutofit/>
          </a:bodyPr>
          <a:lstStyle/>
          <a:p>
            <a:pPr algn="just"/>
            <a:r>
              <a:rPr lang="en-US" sz="2400" b="1" dirty="0" smtClean="0">
                <a:solidFill>
                  <a:srgbClr val="000000"/>
                </a:solidFill>
              </a:rPr>
              <a:t>With </a:t>
            </a:r>
            <a:r>
              <a:rPr lang="en-US" sz="2400" b="1" dirty="0">
                <a:solidFill>
                  <a:srgbClr val="000000"/>
                </a:solidFill>
              </a:rPr>
              <a:t>the help of super safety Services </a:t>
            </a:r>
            <a:r>
              <a:rPr lang="en-US" sz="2400" b="1" dirty="0" err="1">
                <a:solidFill>
                  <a:srgbClr val="000000"/>
                </a:solidFill>
              </a:rPr>
              <a:t>Pvt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Ltd</a:t>
            </a:r>
            <a:r>
              <a:rPr lang="en-US" sz="2400" b="1" dirty="0">
                <a:solidFill>
                  <a:srgbClr val="000000"/>
                </a:solidFill>
              </a:rPr>
              <a:t>. Our Company equipped with advanced fire safety </a:t>
            </a:r>
            <a:r>
              <a:rPr lang="en-US" sz="2400" b="1" dirty="0" smtClean="0">
                <a:solidFill>
                  <a:srgbClr val="000000"/>
                </a:solidFill>
              </a:rPr>
              <a:t>equipment's.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1023" y="3639175"/>
            <a:ext cx="3618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We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are certified with     ISO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9001-2015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. </a:t>
            </a: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00799"/>
            <a:ext cx="696686" cy="421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3886200" y="1200150"/>
            <a:ext cx="5103223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3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613"/>
                    </a14:imgEffect>
                    <a14:imgEffect>
                      <a14:brightnessContrast bright="33000" contrast="-46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Rectangle 12"/>
          <p:cNvSpPr>
            <a:spLocks noGrp="1" noChangeArrowheads="1"/>
          </p:cNvSpPr>
          <p:nvPr>
            <p:ph type="title"/>
          </p:nvPr>
        </p:nvSpPr>
        <p:spPr>
          <a:xfrm>
            <a:off x="2743200" y="341144"/>
            <a:ext cx="3962400" cy="116056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Our Machinery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2" descr="Render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132"/>
            <a:ext cx="1673225" cy="22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684656"/>
              </p:ext>
            </p:extLst>
          </p:nvPr>
        </p:nvGraphicFramePr>
        <p:xfrm>
          <a:off x="381000" y="533400"/>
          <a:ext cx="8534398" cy="5881698"/>
        </p:xfrm>
        <a:graphic>
          <a:graphicData uri="http://schemas.openxmlformats.org/drawingml/2006/table">
            <a:tbl>
              <a:tblPr/>
              <a:tblGrid>
                <a:gridCol w="401525"/>
                <a:gridCol w="425144"/>
                <a:gridCol w="1243945"/>
                <a:gridCol w="661337"/>
                <a:gridCol w="850291"/>
                <a:gridCol w="1968266"/>
                <a:gridCol w="1448643"/>
                <a:gridCol w="1535247"/>
              </a:tblGrid>
              <a:tr h="152400">
                <a:tc gridSpan="2"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701" marR="3701" marT="3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701" marR="3701" marT="3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701" marR="3701" marT="3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701" marR="3701" marT="3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701" marR="3701" marT="3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701" marR="3701" marT="3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3701" marR="3701" marT="3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</a:tr>
              <a:tr h="0">
                <a:tc gridSpan="8">
                  <a:txBody>
                    <a:bodyPr/>
                    <a:lstStyle/>
                    <a:p>
                      <a:pPr algn="ctr" fontAlgn="b"/>
                      <a:endParaRPr lang="en-US" sz="6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3701" marR="3701" marT="3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06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Times New Roman"/>
                        </a:rPr>
                        <a:t>SI.NO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Times New Roman"/>
                        </a:rPr>
                        <a:t>MACHINE NAME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Times New Roman"/>
                        </a:rPr>
                        <a:t>QTY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Times New Roman"/>
                        </a:rPr>
                        <a:t>M/C NO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Times New Roman"/>
                        </a:rPr>
                        <a:t>CAPACITY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Times New Roman"/>
                        </a:rPr>
                        <a:t>MAKE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Times New Roman"/>
                        </a:rPr>
                        <a:t>YEAR OF PURCHASE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9" gridSpan="2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effectLst/>
                          <a:latin typeface="Times New Roman"/>
                        </a:rPr>
                        <a:t>CNC Lathe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9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0-450mm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LOKESH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2012-1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0-500mm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PRIDE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2014-1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0-500mm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PRIDE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2016-1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0-500mm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PRIDE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2018-1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Times New Roman"/>
                        </a:rPr>
                        <a:t>0-500mm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PRIDE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2018-1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0-500mm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PRIDE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2019-1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0-750mm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PRIDE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2019-1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Times New Roman"/>
                        </a:rPr>
                        <a:t>0-750mm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PRIDE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2013-1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0-1500mm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PRIDE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2017-1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VMC 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Times New Roman"/>
                        </a:rPr>
                        <a:t>29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0-1200mm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BFW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2017-1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30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Times New Roman"/>
                        </a:rPr>
                        <a:t>0-600mm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BFW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2018-1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31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0-800mm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BFW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2021-1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Automatic Cutting Machine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 200LMGA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ITL 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2013-1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 250LMGA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ITL 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2015-1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Auto Lathe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1) A25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ARROW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2012-1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Centre Lathe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2)  9' HEAVY DUTY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ACME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2013 - 1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Times New Roman"/>
                        </a:rPr>
                        <a:t>3) 5'.6" HEAVY DUTY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ACME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2013 - 1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4" gridSpan="2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Drilling Machine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1)  1 Inch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IMT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2012 - 1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effectLst/>
                          <a:latin typeface="Times New Roman"/>
                        </a:rPr>
                        <a:t>2) 1.1/2 Inch(Big)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IMT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2011 - 1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3)  1.1/2 Inch(Big)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EIFCO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2019-1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4)  1.1/2 Inch(Big)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EIFCO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2016-1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Milling Machine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1) VERTICAL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JASWANT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2011 -1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2) MNTR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GMT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2017-1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26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3) MNTR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HECTOMARK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2011-1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Tapping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1) 1 inch (25mm)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BEST INDIAN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2011-1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Power Press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1)50 ton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Times New Roman"/>
                        </a:rPr>
                        <a:t>V.M.E 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2012-1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Hydrolic power press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1)40 ton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V.M.E 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2011-1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Cylindrical Grinder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32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1) 1000mm Length O.D 400mm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HMT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2021 - 1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2) 800mm Length O.D 250mm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HMT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Times New Roman"/>
                        </a:rPr>
                        <a:t>2010 - 1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Surface Grinder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effectLst/>
                          <a:latin typeface="Times New Roman"/>
                        </a:rPr>
                        <a:t>1) L -500mmX W- 300mm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RAMANNA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2015-1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Bench grinding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27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1) VERTICAL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JASWANT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2011 -1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2) MNTR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HECTOMARK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Times New Roman"/>
                        </a:rPr>
                        <a:t>2011-1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Centreless Grinding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32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1) OD 100 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HMT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2010-1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Welding Machine</a:t>
                      </a:r>
                    </a:p>
                  </a:txBody>
                  <a:tcPr marL="3701" marR="3701" marT="3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33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AUTO K-400-C02 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EVEREST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Times New Roman"/>
                        </a:rPr>
                        <a:t>2021-1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42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34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 550 STB KNOB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Times New Roman"/>
                        </a:rPr>
                        <a:t>SIGMA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Times New Roman"/>
                        </a:rPr>
                        <a:t>2022-1</a:t>
                      </a:r>
                    </a:p>
                  </a:txBody>
                  <a:tcPr marL="3701" marR="3701" marT="3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203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613"/>
                    </a14:imgEffect>
                    <a14:imgEffect>
                      <a14:brightnessContrast bright="33000" contrast="-46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6"/>
          <p:cNvSpPr>
            <a:spLocks noGrp="1" noChangeArrowheads="1"/>
          </p:cNvSpPr>
          <p:nvPr>
            <p:ph type="title"/>
          </p:nvPr>
        </p:nvSpPr>
        <p:spPr>
          <a:xfrm>
            <a:off x="1981200" y="-152400"/>
            <a:ext cx="4876800" cy="117316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Images of Machines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6" y="2942147"/>
            <a:ext cx="2314284" cy="19105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7" y="2942147"/>
            <a:ext cx="2132106" cy="17601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7" y="1011063"/>
            <a:ext cx="2174360" cy="15919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16" y="1011063"/>
            <a:ext cx="2161884" cy="1664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1011062"/>
            <a:ext cx="2297762" cy="16646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89" y="2950711"/>
            <a:ext cx="2182373" cy="160776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02" y="6128041"/>
            <a:ext cx="877784" cy="69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97" y="4646067"/>
            <a:ext cx="8400082" cy="214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31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4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613"/>
                    </a14:imgEffect>
                    <a14:imgEffect>
                      <a14:brightnessContrast bright="33000" contrast="-46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7"/>
          <p:cNvSpPr>
            <a:spLocks noGrp="1" noChangeArrowheads="1"/>
          </p:cNvSpPr>
          <p:nvPr>
            <p:ph type="title"/>
          </p:nvPr>
        </p:nvSpPr>
        <p:spPr>
          <a:xfrm>
            <a:off x="609600" y="-304800"/>
            <a:ext cx="78486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 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Our Clients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076" name="Picture 4" descr="Image result for Caterpillar log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" y="1524000"/>
            <a:ext cx="594042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L&amp;T valves logo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242" y="2667000"/>
            <a:ext cx="47625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02" y="6128041"/>
            <a:ext cx="877784" cy="6945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357910"/>
              </p:ext>
            </p:extLst>
          </p:nvPr>
        </p:nvGraphicFramePr>
        <p:xfrm>
          <a:off x="2134472" y="4724400"/>
          <a:ext cx="4875055" cy="837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Bitmap Image" r:id="rId8" imgW="2295238" imgH="504762" progId="Paint.Picture">
                  <p:embed/>
                </p:oleObj>
              </mc:Choice>
              <mc:Fallback>
                <p:oleObj name="Bitmap Image" r:id="rId8" imgW="2295238" imgH="50476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4472" y="4724400"/>
                        <a:ext cx="4875055" cy="8378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1144</TotalTime>
  <Words>639</Words>
  <Application>Microsoft Office PowerPoint</Application>
  <PresentationFormat>On-screen Show (4:3)</PresentationFormat>
  <Paragraphs>230</Paragraphs>
  <Slides>14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Bitmap Image</vt:lpstr>
      <vt:lpstr>PowerPoint Presentation</vt:lpstr>
      <vt:lpstr>A Few Words About Us</vt:lpstr>
      <vt:lpstr>Our Vision</vt:lpstr>
      <vt:lpstr>Our Services</vt:lpstr>
      <vt:lpstr>Infrastructure  </vt:lpstr>
      <vt:lpstr>Infrastructure  </vt:lpstr>
      <vt:lpstr>Our Machinery</vt:lpstr>
      <vt:lpstr>Images of Machines</vt:lpstr>
      <vt:lpstr>  Our Clients  </vt:lpstr>
      <vt:lpstr>PowerPoint Presentation</vt:lpstr>
      <vt:lpstr>Some of Our Works</vt:lpstr>
      <vt:lpstr>Some of Our Works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Shanthi Enterprises</dc:title>
  <dc:creator>wilton</dc:creator>
  <cp:lastModifiedBy>jrindustries16</cp:lastModifiedBy>
  <cp:revision>180</cp:revision>
  <cp:lastPrinted>2020-08-14T14:15:05Z</cp:lastPrinted>
  <dcterms:created xsi:type="dcterms:W3CDTF">2015-06-22T07:10:19Z</dcterms:created>
  <dcterms:modified xsi:type="dcterms:W3CDTF">2023-07-08T04:52:32Z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TC010184551033</vt:lpwstr>
  </property>
</Properties>
</file>